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2743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1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0" autoAdjust="0"/>
    <p:restoredTop sz="94660"/>
  </p:normalViewPr>
  <p:slideViewPr>
    <p:cSldViewPr>
      <p:cViewPr>
        <p:scale>
          <a:sx n="40" d="100"/>
          <a:sy n="40" d="100"/>
        </p:scale>
        <p:origin x="-18" y="-78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E22BE0-1E28-4E00-AB23-C42DDEE10CBC}" type="datetimeFigureOut">
              <a:rPr lang="en-US" smtClean="0"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F072A5-1DE6-4F9F-935E-C381DA1A1B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83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3337560"/>
            <a:ext cx="1944014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1544812"/>
            <a:ext cx="1944014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3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3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83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83842"/>
            <a:ext cx="19888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485800"/>
            <a:ext cx="19888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5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1600205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12120564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83" y="5486400"/>
            <a:ext cx="1212532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516912"/>
            <a:ext cx="1212056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1516912"/>
            <a:ext cx="1212532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2241194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528"/>
            <a:ext cx="9601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14424"/>
            <a:ext cx="8229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21259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6422069"/>
            <a:ext cx="2286000" cy="365125"/>
          </a:xfrm>
        </p:spPr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1705709"/>
            <a:ext cx="916160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1019907"/>
            <a:ext cx="12344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2998765"/>
            <a:ext cx="9161598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422069"/>
            <a:ext cx="6400800" cy="365125"/>
          </a:xfrm>
        </p:spPr>
        <p:txBody>
          <a:bodyPr/>
          <a:lstStyle/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240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422069"/>
            <a:ext cx="6400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D4FCCB-60CD-4C1B-BFDE-9BC9B7077B0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6422069"/>
            <a:ext cx="8686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6422069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DCF4A2-F17F-4F5E-B0F6-F362A3A32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1219200"/>
            <a:ext cx="8915400" cy="2301240"/>
          </a:xfrm>
        </p:spPr>
        <p:txBody>
          <a:bodyPr/>
          <a:lstStyle/>
          <a:p>
            <a:r>
              <a:rPr lang="en-US" sz="5400" dirty="0" smtClean="0"/>
              <a:t>C-5 Fuel cell facility</a:t>
            </a:r>
            <a:br>
              <a:rPr lang="en-US" sz="5400" dirty="0" smtClean="0"/>
            </a:br>
            <a:r>
              <a:rPr lang="en-US" sz="3600" dirty="0" smtClean="0"/>
              <a:t>167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airlift wing</a:t>
            </a:r>
            <a:br>
              <a:rPr lang="en-US" sz="3600" dirty="0" smtClean="0"/>
            </a:br>
            <a:r>
              <a:rPr lang="en-US" sz="3600" dirty="0" err="1" smtClean="0"/>
              <a:t>martinsburg</a:t>
            </a:r>
            <a:r>
              <a:rPr lang="en-US" sz="3600" dirty="0" smtClean="0"/>
              <a:t>, </a:t>
            </a:r>
            <a:r>
              <a:rPr lang="en-US" sz="3600" dirty="0" err="1" smtClean="0"/>
              <a:t>wv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600" y="3505200"/>
            <a:ext cx="9144000" cy="2286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Kyle Goodyear</a:t>
            </a:r>
          </a:p>
          <a:p>
            <a:pPr algn="l"/>
            <a:r>
              <a:rPr lang="en-US" sz="2400" dirty="0" smtClean="0"/>
              <a:t>BAE in Construction Management</a:t>
            </a:r>
          </a:p>
          <a:p>
            <a:pPr algn="l"/>
            <a:r>
              <a:rPr lang="en-US" sz="2400" dirty="0" smtClean="0"/>
              <a:t>Pennsylvania State University</a:t>
            </a:r>
          </a:p>
          <a:p>
            <a:pPr algn="l"/>
            <a:r>
              <a:rPr lang="en-US" sz="2400" dirty="0" smtClean="0"/>
              <a:t>Senior Thesis Presentation</a:t>
            </a:r>
          </a:p>
          <a:p>
            <a:pPr algn="l"/>
            <a:r>
              <a:rPr lang="en-US" sz="2400" dirty="0" smtClean="0"/>
              <a:t>April 12, 2010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Electrical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4419595"/>
          </a:xfrm>
        </p:spPr>
        <p:txBody>
          <a:bodyPr>
            <a:normAutofit/>
          </a:bodyPr>
          <a:lstStyle/>
          <a:p>
            <a:r>
              <a:rPr lang="en-US" dirty="0" smtClean="0"/>
              <a:t>Energy Production Potential</a:t>
            </a:r>
          </a:p>
          <a:p>
            <a:pPr lvl="1"/>
            <a:r>
              <a:rPr lang="en-US" dirty="0" smtClean="0"/>
              <a:t>Power Rating of </a:t>
            </a:r>
            <a:r>
              <a:rPr lang="en-US" dirty="0" err="1" smtClean="0"/>
              <a:t>Solyndra</a:t>
            </a:r>
            <a:r>
              <a:rPr lang="en-US" dirty="0" smtClean="0"/>
              <a:t> panel</a:t>
            </a:r>
          </a:p>
          <a:p>
            <a:pPr lvl="1"/>
            <a:r>
              <a:rPr lang="en-US" dirty="0" smtClean="0"/>
              <a:t>Monthly </a:t>
            </a:r>
            <a:r>
              <a:rPr lang="en-US" dirty="0" err="1" smtClean="0"/>
              <a:t>insolation</a:t>
            </a:r>
            <a:r>
              <a:rPr lang="en-US" dirty="0" smtClean="0"/>
              <a:t> values for location</a:t>
            </a:r>
          </a:p>
          <a:p>
            <a:pPr lvl="1"/>
            <a:r>
              <a:rPr lang="en-US" dirty="0" smtClean="0"/>
              <a:t>Max annual output: 274 kWh/panel</a:t>
            </a:r>
          </a:p>
          <a:p>
            <a:pPr lvl="1"/>
            <a:r>
              <a:rPr lang="en-US" dirty="0" smtClean="0"/>
              <a:t>Reflectivity reduction: 88%</a:t>
            </a:r>
          </a:p>
          <a:p>
            <a:pPr lvl="1"/>
            <a:r>
              <a:rPr lang="en-US" dirty="0" smtClean="0"/>
              <a:t>Potential annual output: 241 kWh/panel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241kWh/panel/year x 1014 panels = </a:t>
            </a:r>
            <a:r>
              <a:rPr lang="en-US" b="1" dirty="0" smtClean="0"/>
              <a:t>244,374 kWh/year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Electrical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09795"/>
          </a:xfrm>
        </p:spPr>
        <p:txBody>
          <a:bodyPr>
            <a:normAutofit/>
          </a:bodyPr>
          <a:lstStyle/>
          <a:p>
            <a:r>
              <a:rPr lang="en-US" dirty="0" smtClean="0"/>
              <a:t>Building Energy Usage</a:t>
            </a:r>
          </a:p>
          <a:p>
            <a:pPr lvl="1"/>
            <a:r>
              <a:rPr lang="en-US" dirty="0" smtClean="0"/>
              <a:t>Existing hangar energy usage</a:t>
            </a:r>
          </a:p>
          <a:p>
            <a:pPr lvl="1"/>
            <a:r>
              <a:rPr lang="en-US" dirty="0" smtClean="0"/>
              <a:t>Average office energy usage</a:t>
            </a:r>
          </a:p>
          <a:p>
            <a:pPr lvl="1"/>
            <a:r>
              <a:rPr lang="en-US" dirty="0" smtClean="0"/>
              <a:t>Total Expected Energy Usage = </a:t>
            </a:r>
            <a:r>
              <a:rPr lang="en-US" b="1" dirty="0" smtClean="0"/>
              <a:t>213,773 kWh/year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3886205"/>
            <a:ext cx="9144000" cy="22097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of Installing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Solyndra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$7 per Watt per panel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$7/W/panel x 200W x 1014 panels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800" b="1" dirty="0" smtClean="0"/>
              <a:t>$1,419,600 </a:t>
            </a:r>
            <a:r>
              <a:rPr lang="en-US" sz="2600" dirty="0" smtClean="0"/>
              <a:t>to purchase and install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Electrical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09795"/>
          </a:xfrm>
        </p:spPr>
        <p:txBody>
          <a:bodyPr>
            <a:normAutofit/>
          </a:bodyPr>
          <a:lstStyle/>
          <a:p>
            <a:r>
              <a:rPr lang="en-US" dirty="0" smtClean="0"/>
              <a:t>Payback Period of System</a:t>
            </a:r>
          </a:p>
          <a:p>
            <a:pPr lvl="1"/>
            <a:r>
              <a:rPr lang="en-US" dirty="0" smtClean="0"/>
              <a:t>Cost of electricity: 6.64 cents per kWh in WV</a:t>
            </a:r>
          </a:p>
          <a:p>
            <a:pPr lvl="1"/>
            <a:r>
              <a:rPr lang="en-US" dirty="0" smtClean="0"/>
              <a:t>Expected savings plus sale of electricity </a:t>
            </a:r>
          </a:p>
          <a:p>
            <a:pPr lvl="2"/>
            <a:r>
              <a:rPr lang="en-US" dirty="0" smtClean="0"/>
              <a:t>$0.0664/kWh x 244,374 kWh/year = </a:t>
            </a:r>
            <a:r>
              <a:rPr lang="en-US" b="1" dirty="0" smtClean="0"/>
              <a:t>$16, 226/year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8839200" y="38862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$1,419,600 / $16,226/year = </a:t>
            </a:r>
            <a:r>
              <a:rPr lang="en-US" sz="3000" b="1" u="sng" dirty="0" smtClean="0"/>
              <a:t>87.5 years</a:t>
            </a:r>
            <a:endParaRPr lang="en-US" sz="3000" b="1" u="sng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Conclusion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971795"/>
          </a:xfrm>
        </p:spPr>
        <p:txBody>
          <a:bodyPr>
            <a:normAutofit/>
          </a:bodyPr>
          <a:lstStyle/>
          <a:p>
            <a:r>
              <a:rPr lang="en-US" dirty="0" smtClean="0"/>
              <a:t>System produces more than building uses</a:t>
            </a:r>
          </a:p>
          <a:p>
            <a:endParaRPr lang="en-US" dirty="0" smtClean="0"/>
          </a:p>
          <a:p>
            <a:r>
              <a:rPr lang="en-US" dirty="0" smtClean="0"/>
              <a:t>Payback period is extremely long</a:t>
            </a:r>
          </a:p>
          <a:p>
            <a:pPr lvl="1"/>
            <a:r>
              <a:rPr lang="en-US" dirty="0" smtClean="0"/>
              <a:t>Low cost of energy for project location</a:t>
            </a:r>
          </a:p>
          <a:p>
            <a:pPr lvl="1"/>
            <a:r>
              <a:rPr lang="en-US" dirty="0" smtClean="0"/>
              <a:t>More feasible in higher cost region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4648205"/>
            <a:ext cx="9144000" cy="12191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Recommendation: Do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install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Solyndra</a:t>
            </a:r>
            <a:r>
              <a:rPr lang="en-US" sz="3000" dirty="0" smtClean="0"/>
              <a:t> system on this project.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Precast Concrete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971795"/>
          </a:xfrm>
        </p:spPr>
        <p:txBody>
          <a:bodyPr>
            <a:normAutofit/>
          </a:bodyPr>
          <a:lstStyle/>
          <a:p>
            <a:r>
              <a:rPr lang="en-US" dirty="0" smtClean="0"/>
              <a:t>Goal of Analysis</a:t>
            </a:r>
          </a:p>
          <a:p>
            <a:pPr lvl="1"/>
            <a:r>
              <a:rPr lang="en-US" dirty="0" smtClean="0"/>
              <a:t>Is precast concrete a better option than CMU for wall construction?</a:t>
            </a:r>
          </a:p>
          <a:p>
            <a:pPr lvl="2"/>
            <a:r>
              <a:rPr lang="en-US" dirty="0" smtClean="0"/>
              <a:t>Exterior façade</a:t>
            </a:r>
          </a:p>
          <a:p>
            <a:pPr lvl="2"/>
            <a:r>
              <a:rPr lang="en-US" dirty="0" smtClean="0"/>
              <a:t>Interior load-bearing walls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19711" t="28477" r="42406" b="12462"/>
          <a:stretch>
            <a:fillRect/>
          </a:stretch>
        </p:blipFill>
        <p:spPr bwMode="auto">
          <a:xfrm>
            <a:off x="20878800" y="838200"/>
            <a:ext cx="4572000" cy="5188618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Precast Concrete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657595"/>
          </a:xfrm>
        </p:spPr>
        <p:txBody>
          <a:bodyPr>
            <a:normAutofit/>
          </a:bodyPr>
          <a:lstStyle/>
          <a:p>
            <a:r>
              <a:rPr lang="en-US" dirty="0" smtClean="0"/>
              <a:t>Exterior Façade</a:t>
            </a:r>
          </a:p>
          <a:p>
            <a:pPr lvl="1"/>
            <a:r>
              <a:rPr lang="en-US" dirty="0" smtClean="0"/>
              <a:t>Currently split-face CMU to match existing buildings</a:t>
            </a:r>
          </a:p>
          <a:p>
            <a:pPr lvl="1"/>
            <a:r>
              <a:rPr lang="en-US" dirty="0" smtClean="0"/>
              <a:t>Carbon Cast panels</a:t>
            </a:r>
          </a:p>
          <a:p>
            <a:pPr lvl="2"/>
            <a:r>
              <a:rPr lang="en-US" dirty="0" smtClean="0"/>
              <a:t>Thin-brick technology to match aesthetics</a:t>
            </a:r>
          </a:p>
          <a:p>
            <a:pPr lvl="2"/>
            <a:r>
              <a:rPr lang="en-US" dirty="0" smtClean="0"/>
              <a:t>Produced in controlled conditions</a:t>
            </a:r>
          </a:p>
          <a:p>
            <a:pPr lvl="2"/>
            <a:r>
              <a:rPr lang="en-US" dirty="0" smtClean="0"/>
              <a:t>Higher quality product than masonry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l="19711" t="28477" r="42406" b="12462"/>
          <a:stretch>
            <a:fillRect/>
          </a:stretch>
        </p:blipFill>
        <p:spPr bwMode="auto">
          <a:xfrm>
            <a:off x="20878800" y="838200"/>
            <a:ext cx="4572000" cy="5188618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Structural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1752595"/>
          </a:xfrm>
        </p:spPr>
        <p:txBody>
          <a:bodyPr>
            <a:normAutofit/>
          </a:bodyPr>
          <a:lstStyle/>
          <a:p>
            <a:r>
              <a:rPr lang="en-US" dirty="0" smtClean="0"/>
              <a:t>Load Determination</a:t>
            </a:r>
          </a:p>
          <a:p>
            <a:pPr lvl="1"/>
            <a:r>
              <a:rPr lang="en-US" dirty="0" smtClean="0"/>
              <a:t>Dead Load: 21.3 PSF</a:t>
            </a:r>
          </a:p>
          <a:p>
            <a:pPr lvl="1"/>
            <a:r>
              <a:rPr lang="en-US" dirty="0" smtClean="0"/>
              <a:t>Live Load: 20 PSF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3810005"/>
            <a:ext cx="9144000" cy="1752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Method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Load combination: 1.2D + 1.6L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Total Axial Load = 3.22 kips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0" y="24513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= 1193 lbs</a:t>
            </a:r>
          </a:p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 = 1120 lbs</a:t>
            </a:r>
          </a:p>
          <a:p>
            <a:pPr algn="ctr"/>
            <a:r>
              <a:rPr lang="en-US" sz="2800" b="1" dirty="0" smtClean="0"/>
              <a:t>P</a:t>
            </a:r>
            <a:r>
              <a:rPr lang="en-US" sz="2800" baseline="-25000" dirty="0" smtClean="0"/>
              <a:t>U</a:t>
            </a:r>
            <a:r>
              <a:rPr lang="en-US" sz="2800" b="1" dirty="0" smtClean="0"/>
              <a:t> = 1.2P</a:t>
            </a:r>
            <a:r>
              <a:rPr lang="en-US" sz="2800" baseline="-25000" dirty="0" smtClean="0"/>
              <a:t>D</a:t>
            </a:r>
            <a:r>
              <a:rPr lang="en-US" sz="2800" b="1" dirty="0" smtClean="0"/>
              <a:t> + 1.6P</a:t>
            </a:r>
            <a:r>
              <a:rPr lang="en-US" sz="2800" baseline="-25000" dirty="0" smtClean="0"/>
              <a:t>L</a:t>
            </a:r>
            <a:r>
              <a:rPr lang="en-US" sz="2800" b="1" dirty="0" smtClean="0"/>
              <a:t> = 3223 lbs = 3.22 kips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Structural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1828795"/>
          </a:xfrm>
        </p:spPr>
        <p:txBody>
          <a:bodyPr>
            <a:normAutofit/>
          </a:bodyPr>
          <a:lstStyle/>
          <a:p>
            <a:r>
              <a:rPr lang="en-US" dirty="0" smtClean="0"/>
              <a:t>Using 8” wall thickness</a:t>
            </a:r>
          </a:p>
          <a:p>
            <a:pPr lvl="1"/>
            <a:r>
              <a:rPr lang="en-US" dirty="0" smtClean="0"/>
              <a:t>Bearing Capacity</a:t>
            </a:r>
          </a:p>
          <a:p>
            <a:pPr lvl="1"/>
            <a:r>
              <a:rPr lang="en-US" dirty="0" smtClean="0"/>
              <a:t>Axial Load Capacity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3657605"/>
            <a:ext cx="9144000" cy="18287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 Reinforcement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#4’s @ 18”oc in vertical direction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#4’s @ 12”oc in horizontal direction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12403" r="11875" b="14212"/>
          <a:stretch>
            <a:fillRect/>
          </a:stretch>
        </p:blipFill>
        <p:spPr bwMode="auto">
          <a:xfrm>
            <a:off x="18973800" y="1168854"/>
            <a:ext cx="7772400" cy="4927146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Structural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09795"/>
          </a:xfrm>
        </p:spPr>
        <p:txBody>
          <a:bodyPr>
            <a:normAutofit/>
          </a:bodyPr>
          <a:lstStyle/>
          <a:p>
            <a:r>
              <a:rPr lang="en-US" dirty="0" smtClean="0"/>
              <a:t>Cost Comparison</a:t>
            </a:r>
          </a:p>
          <a:p>
            <a:pPr lvl="1"/>
            <a:r>
              <a:rPr lang="en-US" dirty="0" smtClean="0"/>
              <a:t>Masonry package: $230,011</a:t>
            </a:r>
          </a:p>
          <a:p>
            <a:pPr lvl="1"/>
            <a:r>
              <a:rPr lang="en-US" dirty="0" smtClean="0"/>
              <a:t>Precast package: $506,084</a:t>
            </a:r>
          </a:p>
          <a:p>
            <a:pPr lvl="2"/>
            <a:r>
              <a:rPr lang="en-US" dirty="0" smtClean="0"/>
              <a:t>$38/SF estimate from High Concrete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0" y="3733805"/>
            <a:ext cx="9144000" cy="22097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Floor Space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Change from 12” masonry to 8” concrete walls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117 SF added at $340/SF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$39,720 worth additional usable space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Structural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85995"/>
          </a:xfrm>
        </p:spPr>
        <p:txBody>
          <a:bodyPr>
            <a:normAutofit/>
          </a:bodyPr>
          <a:lstStyle/>
          <a:p>
            <a:r>
              <a:rPr lang="en-US" dirty="0" smtClean="0"/>
              <a:t>Schedule Comparison</a:t>
            </a:r>
          </a:p>
          <a:p>
            <a:pPr lvl="1"/>
            <a:r>
              <a:rPr lang="en-US" dirty="0" smtClean="0"/>
              <a:t>Masonry package: 25 days on-site</a:t>
            </a:r>
          </a:p>
          <a:p>
            <a:pPr lvl="1"/>
            <a:r>
              <a:rPr lang="en-US" dirty="0" smtClean="0"/>
              <a:t>Precast concrete package: 15 days on-site</a:t>
            </a:r>
          </a:p>
          <a:p>
            <a:pPr lvl="1"/>
            <a:r>
              <a:rPr lang="en-US" dirty="0" smtClean="0"/>
              <a:t>Not on critical path: does not change project schedule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3962405"/>
            <a:ext cx="9144000" cy="1904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Productivity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Impact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Fewer workers for precast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More moving equipment for precast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9638" r="26875" b="4909"/>
          <a:stretch>
            <a:fillRect/>
          </a:stretch>
        </p:blipFill>
        <p:spPr bwMode="auto">
          <a:xfrm>
            <a:off x="19812000" y="533400"/>
            <a:ext cx="3962400" cy="298201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8992" r="26875" b="5555"/>
          <a:stretch>
            <a:fillRect/>
          </a:stretch>
        </p:blipFill>
        <p:spPr bwMode="auto">
          <a:xfrm>
            <a:off x="22860000" y="3505200"/>
            <a:ext cx="3962400" cy="298201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21183600" y="5486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PRECAST LOGISTICS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26800" y="533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MASONRY LOGISTICS PLAN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0" y="1600205"/>
            <a:ext cx="8686800" cy="4525963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Project Background Information</a:t>
            </a:r>
          </a:p>
          <a:p>
            <a:r>
              <a:rPr lang="en-US" dirty="0" smtClean="0"/>
              <a:t>Solar Energy Collection</a:t>
            </a:r>
          </a:p>
          <a:p>
            <a:pPr lvl="1"/>
            <a:r>
              <a:rPr lang="en-US" dirty="0" smtClean="0"/>
              <a:t>Electrical Breadth</a:t>
            </a:r>
          </a:p>
          <a:p>
            <a:r>
              <a:rPr lang="en-US" dirty="0" smtClean="0"/>
              <a:t>Precast Concrete Walls</a:t>
            </a:r>
          </a:p>
          <a:p>
            <a:pPr lvl="1"/>
            <a:r>
              <a:rPr lang="en-US" dirty="0" smtClean="0"/>
              <a:t>Structural Breadth</a:t>
            </a:r>
          </a:p>
          <a:p>
            <a:r>
              <a:rPr lang="en-US" dirty="0" smtClean="0"/>
              <a:t>Hangar Slab Sequence</a:t>
            </a:r>
          </a:p>
          <a:p>
            <a:r>
              <a:rPr lang="en-US" dirty="0" smtClean="0"/>
              <a:t>Design/Build Productivity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5715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+mj-lt"/>
                <a:ea typeface="+mj-ea"/>
                <a:cs typeface="+mj-cs"/>
              </a:rPr>
              <a:t>Special Thanks to: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+mj-lt"/>
                <a:ea typeface="+mj-ea"/>
                <a:cs typeface="+mj-cs"/>
              </a:rPr>
              <a:t>Kinsley Construction,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+mj-lt"/>
                <a:ea typeface="+mj-ea"/>
                <a:cs typeface="+mj-cs"/>
              </a:rPr>
              <a:t>167</a:t>
            </a:r>
            <a:r>
              <a:rPr lang="en-US" sz="2800" baseline="30000" noProof="0" dirty="0" smtClean="0">
                <a:latin typeface="+mj-lt"/>
                <a:ea typeface="+mj-ea"/>
                <a:cs typeface="+mj-cs"/>
              </a:rPr>
              <a:t>th</a:t>
            </a:r>
            <a:r>
              <a:rPr lang="en-US" sz="2800" noProof="0" dirty="0" smtClean="0">
                <a:latin typeface="+mj-lt"/>
                <a:ea typeface="+mj-ea"/>
                <a:cs typeface="+mj-cs"/>
              </a:rPr>
              <a:t> Airlift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Penn State AE Faculty</a:t>
            </a:r>
            <a:endParaRPr lang="en-US" sz="2800" noProof="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Conclusion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09795"/>
          </a:xfrm>
        </p:spPr>
        <p:txBody>
          <a:bodyPr>
            <a:normAutofit/>
          </a:bodyPr>
          <a:lstStyle/>
          <a:p>
            <a:r>
              <a:rPr lang="en-US" dirty="0" smtClean="0"/>
              <a:t>Cost of change is more than double</a:t>
            </a:r>
          </a:p>
          <a:p>
            <a:r>
              <a:rPr lang="en-US" dirty="0" smtClean="0"/>
              <a:t>Overall schedule not reduced</a:t>
            </a:r>
          </a:p>
          <a:p>
            <a:r>
              <a:rPr lang="en-US" dirty="0" smtClean="0"/>
              <a:t>Increased floor space</a:t>
            </a:r>
          </a:p>
          <a:p>
            <a:r>
              <a:rPr lang="en-US" dirty="0" smtClean="0"/>
              <a:t>Higher quality facade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0" y="4419605"/>
            <a:ext cx="9144000" cy="1371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Recommendation: Use the masonry system as designed instead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precast concrete option.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l="19711" t="28477" r="42406" b="12462"/>
          <a:stretch>
            <a:fillRect/>
          </a:stretch>
        </p:blipFill>
        <p:spPr bwMode="auto">
          <a:xfrm>
            <a:off x="20878800" y="838200"/>
            <a:ext cx="4572000" cy="5188618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Hangar Slab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200395"/>
          </a:xfrm>
        </p:spPr>
        <p:txBody>
          <a:bodyPr>
            <a:normAutofit/>
          </a:bodyPr>
          <a:lstStyle/>
          <a:p>
            <a:r>
              <a:rPr lang="en-US" dirty="0" smtClean="0"/>
              <a:t>Goal of Analysis</a:t>
            </a:r>
          </a:p>
          <a:p>
            <a:pPr lvl="1"/>
            <a:r>
              <a:rPr lang="en-US" dirty="0" smtClean="0"/>
              <a:t>Determine most efficient sequence for concrete placement in hangar area</a:t>
            </a:r>
          </a:p>
          <a:p>
            <a:pPr lvl="2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Duration</a:t>
            </a:r>
          </a:p>
          <a:p>
            <a:pPr lvl="2"/>
            <a:r>
              <a:rPr lang="en-US" dirty="0" smtClean="0"/>
              <a:t>Productivity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Hangar Slab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1295395"/>
          </a:xfrm>
        </p:spPr>
        <p:txBody>
          <a:bodyPr>
            <a:normAutofit/>
          </a:bodyPr>
          <a:lstStyle/>
          <a:p>
            <a:r>
              <a:rPr lang="en-US" dirty="0" smtClean="0"/>
              <a:t>Industry Survey</a:t>
            </a:r>
          </a:p>
          <a:p>
            <a:pPr lvl="1"/>
            <a:r>
              <a:rPr lang="en-US" dirty="0" smtClean="0"/>
              <a:t>Larger pour size = higher productivity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3124205"/>
            <a:ext cx="9144000" cy="2133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Sequences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As-built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More pours/smaller width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Less pours/greater width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2113" t="11406" r="21869" b="6366"/>
          <a:stretch>
            <a:fillRect/>
          </a:stretch>
        </p:blipFill>
        <p:spPr bwMode="auto">
          <a:xfrm>
            <a:off x="19202400" y="457200"/>
            <a:ext cx="332994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 l="20812" t="14058" r="26196" b="5305"/>
          <a:stretch>
            <a:fillRect/>
          </a:stretch>
        </p:blipFill>
        <p:spPr bwMode="auto">
          <a:xfrm>
            <a:off x="23531830" y="476250"/>
            <a:ext cx="321437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/>
          <p:cNvPicPr/>
          <p:nvPr/>
        </p:nvPicPr>
        <p:blipFill>
          <a:blip r:embed="rId4" cstate="print"/>
          <a:srcRect l="19051" t="11671" r="26516" b="6366"/>
          <a:stretch>
            <a:fillRect/>
          </a:stretch>
        </p:blipFill>
        <p:spPr bwMode="auto">
          <a:xfrm>
            <a:off x="21412200" y="3581400"/>
            <a:ext cx="3238500" cy="2943225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Hangar Slab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1752595"/>
          </a:xfrm>
        </p:spPr>
        <p:txBody>
          <a:bodyPr>
            <a:normAutofit/>
          </a:bodyPr>
          <a:lstStyle/>
          <a:p>
            <a:r>
              <a:rPr lang="en-US" dirty="0" smtClean="0"/>
              <a:t>Cost and Duration Comparison</a:t>
            </a:r>
          </a:p>
          <a:p>
            <a:pPr lvl="1"/>
            <a:r>
              <a:rPr lang="en-US" dirty="0" smtClean="0"/>
              <a:t>Larger pour width costs less and completed faster</a:t>
            </a:r>
          </a:p>
          <a:p>
            <a:pPr lvl="1"/>
            <a:r>
              <a:rPr lang="en-US" dirty="0" smtClean="0"/>
              <a:t>Smaller pour width costs more and completed slower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 l="22113" t="11406" r="21869" b="6366"/>
          <a:stretch>
            <a:fillRect/>
          </a:stretch>
        </p:blipFill>
        <p:spPr bwMode="auto">
          <a:xfrm>
            <a:off x="19202400" y="457200"/>
            <a:ext cx="332994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/>
          <p:cNvPicPr/>
          <p:nvPr/>
        </p:nvPicPr>
        <p:blipFill>
          <a:blip r:embed="rId3" cstate="print"/>
          <a:srcRect l="20812" t="14058" r="26196" b="5305"/>
          <a:stretch>
            <a:fillRect/>
          </a:stretch>
        </p:blipFill>
        <p:spPr bwMode="auto">
          <a:xfrm>
            <a:off x="23531830" y="476250"/>
            <a:ext cx="321437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12"/>
          <p:cNvPicPr/>
          <p:nvPr/>
        </p:nvPicPr>
        <p:blipFill>
          <a:blip r:embed="rId4" cstate="print"/>
          <a:srcRect l="19051" t="11671" r="26516" b="6366"/>
          <a:stretch>
            <a:fillRect/>
          </a:stretch>
        </p:blipFill>
        <p:spPr bwMode="auto">
          <a:xfrm>
            <a:off x="21412200" y="3581400"/>
            <a:ext cx="3238500" cy="2943225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9144000" y="3733805"/>
            <a:ext cx="9144000" cy="1752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Quality Comparison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Larger width makes finishing more difficult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Higher quality with smaller width pours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Conclusion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057395"/>
          </a:xfrm>
        </p:spPr>
        <p:txBody>
          <a:bodyPr>
            <a:normAutofit/>
          </a:bodyPr>
          <a:lstStyle/>
          <a:p>
            <a:r>
              <a:rPr lang="en-US" dirty="0" smtClean="0"/>
              <a:t>Quality vs. Cost</a:t>
            </a:r>
          </a:p>
          <a:p>
            <a:endParaRPr lang="en-US" dirty="0" smtClean="0"/>
          </a:p>
          <a:p>
            <a:r>
              <a:rPr lang="en-US" dirty="0" smtClean="0"/>
              <a:t>Hangar dimensions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4114805"/>
            <a:ext cx="9144000" cy="1752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Recommendation: Employ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slab pour sequence that was chosen by project team. </a:t>
            </a:r>
            <a:endParaRPr lang="en-US" sz="30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Slightly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larger pours if dimensions allow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2113" t="11406" r="21869" b="6366"/>
          <a:stretch>
            <a:fillRect/>
          </a:stretch>
        </p:blipFill>
        <p:spPr bwMode="auto">
          <a:xfrm>
            <a:off x="19202400" y="457200"/>
            <a:ext cx="332994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 l="20812" t="14058" r="26196" b="5305"/>
          <a:stretch>
            <a:fillRect/>
          </a:stretch>
        </p:blipFill>
        <p:spPr bwMode="auto">
          <a:xfrm>
            <a:off x="23531830" y="476250"/>
            <a:ext cx="3214370" cy="29527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/>
          <p:cNvPicPr/>
          <p:nvPr/>
        </p:nvPicPr>
        <p:blipFill>
          <a:blip r:embed="rId4" cstate="print"/>
          <a:srcRect l="19051" t="11671" r="26516" b="6366"/>
          <a:stretch>
            <a:fillRect/>
          </a:stretch>
        </p:blipFill>
        <p:spPr bwMode="auto">
          <a:xfrm>
            <a:off x="21412200" y="3581400"/>
            <a:ext cx="3238500" cy="2943225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Design/Build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200395"/>
          </a:xfrm>
        </p:spPr>
        <p:txBody>
          <a:bodyPr>
            <a:normAutofit/>
          </a:bodyPr>
          <a:lstStyle/>
          <a:p>
            <a:r>
              <a:rPr lang="en-US" dirty="0" smtClean="0"/>
              <a:t>Goal of Analysis</a:t>
            </a:r>
          </a:p>
          <a:p>
            <a:pPr lvl="1"/>
            <a:r>
              <a:rPr lang="en-US" dirty="0" smtClean="0"/>
              <a:t>Does design/build construction increase productivity for the management and design team as well as in the field?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Design/Build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85995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Preconstruction activity time</a:t>
            </a:r>
          </a:p>
          <a:p>
            <a:pPr lvl="1"/>
            <a:r>
              <a:rPr lang="en-US" dirty="0" smtClean="0"/>
              <a:t>Paperwork during construction</a:t>
            </a:r>
          </a:p>
          <a:p>
            <a:pPr lvl="1"/>
            <a:r>
              <a:rPr lang="en-US" dirty="0" smtClean="0"/>
              <a:t>Ability to work ahead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Design/Build Productivity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1600200"/>
            <a:ext cx="9144000" cy="29717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Steps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800" dirty="0" smtClean="0"/>
              <a:t>Project Manager Survey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800" dirty="0" smtClean="0"/>
              <a:t>Owner Perspective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800" dirty="0" smtClean="0"/>
              <a:t>Causes of Delays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800" dirty="0" smtClean="0"/>
              <a:t>Potential Benefits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Design/Build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819395"/>
          </a:xfrm>
        </p:spPr>
        <p:txBody>
          <a:bodyPr>
            <a:normAutofit/>
          </a:bodyPr>
          <a:lstStyle/>
          <a:p>
            <a:r>
              <a:rPr lang="en-US" dirty="0" smtClean="0"/>
              <a:t>Findings of Research</a:t>
            </a:r>
          </a:p>
          <a:p>
            <a:pPr lvl="1"/>
            <a:r>
              <a:rPr lang="en-US" dirty="0" smtClean="0"/>
              <a:t>Preconstruction time reduced</a:t>
            </a:r>
          </a:p>
          <a:p>
            <a:pPr lvl="2"/>
            <a:r>
              <a:rPr lang="en-US" dirty="0" smtClean="0"/>
              <a:t>Design is better the first time</a:t>
            </a:r>
          </a:p>
          <a:p>
            <a:pPr lvl="2"/>
            <a:r>
              <a:rPr lang="en-US" dirty="0" smtClean="0"/>
              <a:t>Estimating is completed simultaneously</a:t>
            </a:r>
          </a:p>
          <a:p>
            <a:pPr lvl="2"/>
            <a:r>
              <a:rPr lang="en-US" dirty="0" smtClean="0"/>
              <a:t>Subcontractors acquired earlier for design-assist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73800" y="2133605"/>
            <a:ext cx="8229600" cy="28193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paperwork during construction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lang="en-US" sz="2400" dirty="0" smtClean="0"/>
              <a:t>RFI’s handled in open meetings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Orders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almost completely eliminated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Submittal process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much shorter: subcontractors know the specifications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Design/Build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428995"/>
          </a:xfrm>
        </p:spPr>
        <p:txBody>
          <a:bodyPr>
            <a:normAutofit/>
          </a:bodyPr>
          <a:lstStyle/>
          <a:p>
            <a:r>
              <a:rPr lang="en-US" dirty="0" smtClean="0"/>
              <a:t>Findings of Research continued</a:t>
            </a:r>
          </a:p>
          <a:p>
            <a:pPr lvl="1"/>
            <a:r>
              <a:rPr lang="en-US" dirty="0" smtClean="0"/>
              <a:t>Able to start activities sooner</a:t>
            </a:r>
          </a:p>
          <a:p>
            <a:pPr lvl="2"/>
            <a:r>
              <a:rPr lang="en-US" dirty="0" smtClean="0"/>
              <a:t>Procurement of long-lead items</a:t>
            </a:r>
          </a:p>
          <a:p>
            <a:pPr lvl="2"/>
            <a:r>
              <a:rPr lang="en-US" dirty="0" smtClean="0"/>
              <a:t>Subcontractors determine means and methods of construction during design phase</a:t>
            </a:r>
          </a:p>
          <a:p>
            <a:pPr lvl="2"/>
            <a:r>
              <a:rPr lang="en-US" dirty="0" smtClean="0"/>
              <a:t>Subcontractors can schedule labor and equipment  to reduce chance of delays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73800" y="1600205"/>
            <a:ext cx="8229600" cy="3428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 of delivery method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on the team</a:t>
            </a:r>
          </a:p>
          <a:p>
            <a:pPr marL="1005840" lvl="2" indent="-256032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sz="2400" dirty="0" smtClean="0"/>
              <a:t>Good contractor with good design can make any method work</a:t>
            </a:r>
          </a:p>
          <a:p>
            <a:pPr marL="1005840" lvl="2" indent="-256032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sz="2400" dirty="0" smtClean="0"/>
              <a:t>D/B requires background knowledge of project</a:t>
            </a:r>
          </a:p>
          <a:p>
            <a:pPr marL="1005840" lvl="2" indent="-256032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sz="2400" dirty="0" smtClean="0"/>
              <a:t>Owner must know what they want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761995"/>
          </a:xfrm>
        </p:spPr>
        <p:txBody>
          <a:bodyPr/>
          <a:lstStyle/>
          <a:p>
            <a:r>
              <a:rPr lang="en-US" dirty="0" smtClean="0"/>
              <a:t>Client: 167</a:t>
            </a:r>
            <a:r>
              <a:rPr lang="en-US" baseline="30000" dirty="0" smtClean="0"/>
              <a:t>th</a:t>
            </a:r>
            <a:r>
              <a:rPr lang="en-US" dirty="0" smtClean="0"/>
              <a:t> Airlift Wing – WV Air National Guard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Background Information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4267200"/>
            <a:ext cx="9144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C-5 Galaxy Conversion Project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0" y="2789237"/>
            <a:ext cx="9144000" cy="1325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Site: Martinsburg, WV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WV Eastern Regional Airport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Usaf_c5_galaxy_75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1751" y="2895600"/>
            <a:ext cx="5190649" cy="34290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167th Air Lift Wing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73800" y="759759"/>
            <a:ext cx="3086100" cy="3040716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4289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 the design/build team and owner coordinate well, there is potential for higher productivity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0" y="1600200"/>
            <a:ext cx="91440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Team made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decisions in selection of systems and design methods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For other projects, proposed changes may be more beneficial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Use of Design/Build delivery should continue to be implemented at greater levels</a:t>
            </a:r>
            <a:endParaRPr lang="en-US" sz="28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590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Conclusions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Background Information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352795"/>
          </a:xfrm>
        </p:spPr>
        <p:txBody>
          <a:bodyPr>
            <a:normAutofit/>
          </a:bodyPr>
          <a:lstStyle/>
          <a:p>
            <a:r>
              <a:rPr lang="en-US" dirty="0" smtClean="0"/>
              <a:t>Design/Build Contract</a:t>
            </a:r>
          </a:p>
          <a:p>
            <a:pPr lvl="1"/>
            <a:r>
              <a:rPr lang="en-US" dirty="0" smtClean="0"/>
              <a:t>Kinsley Construction – Design/Build Manager</a:t>
            </a:r>
          </a:p>
          <a:p>
            <a:pPr lvl="2"/>
            <a:r>
              <a:rPr lang="en-US" dirty="0" smtClean="0"/>
              <a:t>Holds all subcontracts</a:t>
            </a:r>
          </a:p>
          <a:p>
            <a:pPr lvl="1"/>
            <a:r>
              <a:rPr lang="en-US" dirty="0" smtClean="0"/>
              <a:t>LSC Design – contracted by Kinsley Construction</a:t>
            </a:r>
          </a:p>
          <a:p>
            <a:pPr lvl="2"/>
            <a:r>
              <a:rPr lang="en-US" dirty="0" smtClean="0"/>
              <a:t>Holds all design team subcontracts</a:t>
            </a:r>
          </a:p>
          <a:p>
            <a:pPr lvl="1"/>
            <a:r>
              <a:rPr lang="en-US" dirty="0" smtClean="0"/>
              <a:t>All contracts based on lump sum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1869400" y="609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269200" y="3505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869400" y="19050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393400" y="3505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269200" y="5029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0" y="68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167</a:t>
            </a:r>
            <a:r>
              <a:rPr lang="en-US" baseline="30000" dirty="0" smtClean="0"/>
              <a:t>th</a:t>
            </a:r>
            <a:r>
              <a:rPr lang="en-US" dirty="0" smtClean="0"/>
              <a:t> Airlift Wing</a:t>
            </a:r>
          </a:p>
          <a:p>
            <a:pPr algn="ctr"/>
            <a:r>
              <a:rPr lang="en-US" dirty="0" smtClean="0"/>
              <a:t>Owner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0" y="198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Kinsley Construction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978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LSC Design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978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Team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Subcontractors</a:t>
            </a:r>
          </a:p>
        </p:txBody>
      </p:sp>
      <p:cxnSp>
        <p:nvCxnSpPr>
          <p:cNvPr id="18" name="Straight Connector 17"/>
          <p:cNvCxnSpPr>
            <a:stCxn id="6" idx="2"/>
            <a:endCxn id="9" idx="0"/>
          </p:cNvCxnSpPr>
          <p:nvPr/>
        </p:nvCxnSpPr>
        <p:spPr>
          <a:xfrm rot="5400000">
            <a:off x="22936200" y="16383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11" idx="0"/>
          </p:cNvCxnSpPr>
          <p:nvPr/>
        </p:nvCxnSpPr>
        <p:spPr>
          <a:xfrm rot="5400000">
            <a:off x="21221700" y="4648200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974300" y="29337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640800" y="3200400"/>
            <a:ext cx="304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1488400" y="33528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4536400" y="33528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914395"/>
          </a:xfrm>
        </p:spPr>
        <p:txBody>
          <a:bodyPr>
            <a:normAutofit/>
          </a:bodyPr>
          <a:lstStyle/>
          <a:p>
            <a:r>
              <a:rPr lang="en-US" dirty="0" smtClean="0"/>
              <a:t>Cost: $26.8 million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Background Information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67800" y="2590800"/>
            <a:ext cx="91440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NTP for design: October 2008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Office Mobilization: March 2009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Scheduled Completion: March 2010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600" dirty="0" smtClean="0"/>
              <a:t>Expected Completion: July 2010 – extensions granted for additions to scope and weather delays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2600" noProof="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10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Breadth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1066795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Breadth Study</a:t>
            </a:r>
          </a:p>
          <a:p>
            <a:pPr lvl="1"/>
            <a:r>
              <a:rPr lang="en-US" dirty="0" smtClean="0"/>
              <a:t>Addition of solar collection system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Background Information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0" y="3246437"/>
            <a:ext cx="9144000" cy="1630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 Breadth Study</a:t>
            </a:r>
          </a:p>
          <a:p>
            <a:pPr marL="722376" lvl="1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en-US" sz="2600" dirty="0" smtClean="0"/>
              <a:t>Design of load-bearing concrete walls in place of masonry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SCN0936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22174200" y="3276600"/>
            <a:ext cx="4450748" cy="2884451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 descr="DSCN0932.JPG"/>
          <p:cNvPicPr>
            <a:picLocks noChangeAspect="1"/>
          </p:cNvPicPr>
          <p:nvPr/>
        </p:nvPicPr>
        <p:blipFill>
          <a:blip r:embed="rId3" cstate="print"/>
          <a:srcRect b="13305"/>
          <a:stretch>
            <a:fillRect/>
          </a:stretch>
        </p:blipFill>
        <p:spPr>
          <a:xfrm>
            <a:off x="19050000" y="829378"/>
            <a:ext cx="4466877" cy="2904422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Solar Energy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581395"/>
          </a:xfrm>
        </p:spPr>
        <p:txBody>
          <a:bodyPr>
            <a:normAutofit/>
          </a:bodyPr>
          <a:lstStyle/>
          <a:p>
            <a:r>
              <a:rPr lang="en-US" dirty="0" smtClean="0"/>
              <a:t>Goal of Analysis</a:t>
            </a:r>
          </a:p>
          <a:p>
            <a:pPr lvl="1"/>
            <a:r>
              <a:rPr lang="en-US" dirty="0" smtClean="0"/>
              <a:t>Determine if the installation of </a:t>
            </a:r>
            <a:r>
              <a:rPr lang="en-US" dirty="0" err="1" smtClean="0"/>
              <a:t>Solyndra</a:t>
            </a:r>
            <a:r>
              <a:rPr lang="en-US" dirty="0" smtClean="0"/>
              <a:t> panels is a positive addition</a:t>
            </a:r>
          </a:p>
          <a:p>
            <a:pPr lvl="2"/>
            <a:r>
              <a:rPr lang="en-US" dirty="0" smtClean="0"/>
              <a:t>Potential energy production</a:t>
            </a:r>
          </a:p>
          <a:p>
            <a:pPr lvl="2"/>
            <a:r>
              <a:rPr lang="en-US" dirty="0" smtClean="0"/>
              <a:t>Building power usage</a:t>
            </a:r>
          </a:p>
          <a:p>
            <a:pPr lvl="2"/>
            <a:r>
              <a:rPr lang="en-US" dirty="0" smtClean="0"/>
              <a:t>Purchase and installation costs</a:t>
            </a:r>
          </a:p>
          <a:p>
            <a:pPr lvl="2"/>
            <a:r>
              <a:rPr lang="en-US" dirty="0" smtClean="0"/>
              <a:t>Payback period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Solar Energy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3809995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Solyndra</a:t>
            </a:r>
            <a:r>
              <a:rPr lang="en-US" dirty="0" smtClean="0"/>
              <a:t>, Inc. Panels</a:t>
            </a:r>
          </a:p>
          <a:p>
            <a:pPr lvl="1"/>
            <a:r>
              <a:rPr lang="en-US" dirty="0" smtClean="0"/>
              <a:t>Array of cylinders</a:t>
            </a:r>
          </a:p>
          <a:p>
            <a:pPr lvl="1"/>
            <a:r>
              <a:rPr lang="en-US" dirty="0" smtClean="0"/>
              <a:t>Collects direct, diffuse, and reflected light</a:t>
            </a:r>
          </a:p>
          <a:p>
            <a:pPr lvl="2"/>
            <a:r>
              <a:rPr lang="en-US" dirty="0" smtClean="0"/>
              <a:t>Reflected light gain based on roof material</a:t>
            </a:r>
          </a:p>
          <a:p>
            <a:pPr lvl="1"/>
            <a:r>
              <a:rPr lang="en-US" dirty="0" smtClean="0"/>
              <a:t>Airflow between cylinders</a:t>
            </a:r>
          </a:p>
          <a:p>
            <a:pPr lvl="2"/>
            <a:r>
              <a:rPr lang="en-US" dirty="0" smtClean="0"/>
              <a:t>Reduced wind uplift</a:t>
            </a:r>
          </a:p>
          <a:p>
            <a:pPr lvl="2"/>
            <a:r>
              <a:rPr lang="en-US" dirty="0" smtClean="0"/>
              <a:t>Cooler operating temperatures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Electrical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Electrical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600205"/>
            <a:ext cx="9144000" cy="2285995"/>
          </a:xfrm>
        </p:spPr>
        <p:txBody>
          <a:bodyPr>
            <a:normAutofit/>
          </a:bodyPr>
          <a:lstStyle/>
          <a:p>
            <a:r>
              <a:rPr lang="en-US" dirty="0" smtClean="0"/>
              <a:t>How many </a:t>
            </a:r>
            <a:r>
              <a:rPr lang="en-US" dirty="0" err="1" smtClean="0"/>
              <a:t>Solyndra</a:t>
            </a:r>
            <a:r>
              <a:rPr lang="en-US" dirty="0" smtClean="0"/>
              <a:t> panels can be installed on the roof?</a:t>
            </a:r>
          </a:p>
          <a:p>
            <a:pPr lvl="1"/>
            <a:r>
              <a:rPr lang="en-US" dirty="0" smtClean="0"/>
              <a:t>Orientation of building</a:t>
            </a:r>
          </a:p>
          <a:p>
            <a:pPr lvl="1"/>
            <a:r>
              <a:rPr lang="en-US" dirty="0" smtClean="0"/>
              <a:t>Dimensions of panels vs. Dimensions of roof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5"/>
            <a:ext cx="8686800" cy="4525963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Project Background Information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Collection</a:t>
            </a:r>
          </a:p>
          <a:p>
            <a:pPr marL="877824" lvl="2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Breadth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Concrete Walls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/>
              <a:t>Structural Breadth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Hangar Slab Sequence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Design/Build Productivity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and Answers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270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Outline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www.solyndra.com/img/array-optim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0" y="3276600"/>
            <a:ext cx="4514850" cy="289560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 descr="http://www.solyndra.com/img/more-electri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838200"/>
            <a:ext cx="4400550" cy="2914650"/>
          </a:xfrm>
          <a:prstGeom prst="rect">
            <a:avLst/>
          </a:prstGeom>
          <a:effectLst>
            <a:outerShdw blurRad="2413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3810000"/>
            <a:ext cx="91440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sections of usable roof space on SW side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13 panels lengthwise along slope of roof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78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panels across the roof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b="1" baseline="0" dirty="0" smtClean="0"/>
              <a:t>1014</a:t>
            </a:r>
            <a:r>
              <a:rPr lang="en-US" sz="3000" b="1" dirty="0" smtClean="0"/>
              <a:t> panels total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659601" y="759871"/>
            <a:ext cx="6819900" cy="5640929"/>
            <a:chOff x="19659601" y="721771"/>
            <a:chExt cx="6819900" cy="5640929"/>
          </a:xfrm>
        </p:grpSpPr>
        <p:pic>
          <p:nvPicPr>
            <p:cNvPr id="9" name="Picture 8" descr="SCAN0076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6200000">
              <a:off x="20256071" y="125301"/>
              <a:ext cx="5626959" cy="6819900"/>
            </a:xfrm>
            <a:prstGeom prst="rect">
              <a:avLst/>
            </a:prstGeom>
            <a:effectLst>
              <a:outerShdw blurRad="2413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1412200" y="990600"/>
              <a:ext cx="1676400" cy="53721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776</TotalTime>
  <Words>1753</Words>
  <Application>Microsoft Office PowerPoint</Application>
  <PresentationFormat>Custom</PresentationFormat>
  <Paragraphs>674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C-5 Fuel cell facility 167th airlift wing martinsburg, wv</vt:lpstr>
      <vt:lpstr>Presentation Outline</vt:lpstr>
      <vt:lpstr>Project Background</vt:lpstr>
      <vt:lpstr>Project Background</vt:lpstr>
      <vt:lpstr>Project Background</vt:lpstr>
      <vt:lpstr>Breadth Topics</vt:lpstr>
      <vt:lpstr>Solar Energy Collection</vt:lpstr>
      <vt:lpstr>Solar Energy Collection</vt:lpstr>
      <vt:lpstr>Electrical Breadth Study</vt:lpstr>
      <vt:lpstr>Electrical Breadth Study</vt:lpstr>
      <vt:lpstr>Electrical Breadth Study</vt:lpstr>
      <vt:lpstr>Electrical Breadth Study</vt:lpstr>
      <vt:lpstr>Conclusion and Recommendation</vt:lpstr>
      <vt:lpstr>Precast Concrete Walls</vt:lpstr>
      <vt:lpstr>Precast Concrete Walls</vt:lpstr>
      <vt:lpstr>Structural Breadth Study</vt:lpstr>
      <vt:lpstr>Structural Breadth Study</vt:lpstr>
      <vt:lpstr>Structural Breadth Study</vt:lpstr>
      <vt:lpstr>Structural Breadth Study</vt:lpstr>
      <vt:lpstr>Conclusion and Recommendation</vt:lpstr>
      <vt:lpstr>Hangar Slab Sequence</vt:lpstr>
      <vt:lpstr>Hangar Slab Sequence</vt:lpstr>
      <vt:lpstr>Hangar Slab Sequence</vt:lpstr>
      <vt:lpstr>Conclusion and Recommendation</vt:lpstr>
      <vt:lpstr>Design/Build Productivity</vt:lpstr>
      <vt:lpstr>Design/Build Productivity</vt:lpstr>
      <vt:lpstr>Design/Build Productivity</vt:lpstr>
      <vt:lpstr>Design/Build Productivity</vt:lpstr>
      <vt:lpstr>Design/Build Productivity</vt:lpstr>
      <vt:lpstr>Conclusion</vt:lpstr>
      <vt:lpstr>Conclusions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keg5031</cp:lastModifiedBy>
  <cp:revision>89</cp:revision>
  <dcterms:created xsi:type="dcterms:W3CDTF">2010-03-31T16:31:55Z</dcterms:created>
  <dcterms:modified xsi:type="dcterms:W3CDTF">2010-04-11T20:26:15Z</dcterms:modified>
</cp:coreProperties>
</file>